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A87"/>
    <a:srgbClr val="073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5154" y="311727"/>
            <a:ext cx="6785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</a:rPr>
              <a:t>UBND QUẬN GÒ VẤP</a:t>
            </a:r>
          </a:p>
          <a:p>
            <a:pPr algn="ctr"/>
            <a:r>
              <a:rPr lang="en-US" sz="3000" b="1" dirty="0">
                <a:solidFill>
                  <a:srgbClr val="0070C0"/>
                </a:solidFill>
              </a:rPr>
              <a:t>PHÒNG GIÁO DỤC QUẬN GÒ VẤP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9192" y="2587337"/>
            <a:ext cx="88946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1 (TIẾT 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499" y="4010891"/>
            <a:ext cx="66605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VÀ CÁC EM HỌC SINH THÂN MẾN</a:t>
            </a:r>
          </a:p>
        </p:txBody>
      </p:sp>
    </p:spTree>
    <p:extLst>
      <p:ext uri="{BB962C8B-B14F-4D97-AF65-F5344CB8AC3E}">
        <p14:creationId xmlns:p14="http://schemas.microsoft.com/office/powerpoint/2010/main" val="174739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5772" y="194495"/>
            <a:ext cx="106462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đo chiều rộng AB của một con sông mà không phải băng ngang qua nó, một người đi từ A đến C đo được AC = 50m và từ C nhìn thấy B với một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nghiêng 62</a:t>
            </a:r>
            <a:r>
              <a:rPr lang="vi-VN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với bờ sông. Tính bề rộng của con 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4098" name="Picture 2" descr="https://xuctu.com/wp-content/uploads/2020/10/Hinh-hoc-9-chuong-1-He-thuc-luong-trong-tam-giac-vuong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886" y="2443379"/>
            <a:ext cx="5653767" cy="4152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4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xuctu.com/wp-content/uploads/2020/10/Hinh-hoc-9-chuong-1-He-thuc-luong-trong-tam-giac-vuong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7" y="544956"/>
            <a:ext cx="5897429" cy="433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34200" y="66654"/>
                <a:ext cx="5257800" cy="6781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tanC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40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tslg</a:t>
                </a:r>
                <a:r>
                  <a:rPr lang="en-US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tan62</a:t>
                </a:r>
                <a:r>
                  <a:rPr lang="en-US" sz="36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Symbol" panose="05050102010706020507" pitchFamily="18" charset="2"/>
                  <a:buChar char="Þ"/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= 50.tan62</a:t>
                </a:r>
                <a:r>
                  <a:rPr lang="en-US" sz="36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Symbol" panose="05050102010706020507" pitchFamily="18" charset="2"/>
                  <a:buChar char="Þ"/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 (m)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bề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rộng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khúc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sông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khoảng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94m.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66654"/>
                <a:ext cx="5257800" cy="6781344"/>
              </a:xfrm>
              <a:prstGeom prst="rect">
                <a:avLst/>
              </a:prstGeom>
              <a:blipFill>
                <a:blip r:embed="rId3"/>
                <a:stretch>
                  <a:fillRect l="-3596" r="-4060" b="-2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68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5314" y="598715"/>
            <a:ext cx="444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7741" y="1516938"/>
            <a:ext cx="8691803" cy="19120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2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0"/>
            <a:ext cx="9829800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45429" y="2427514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KI.KN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6600" y="2906486"/>
            <a:ext cx="6543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2200" b="1" baseline="30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5429" y="3429000"/>
            <a:ext cx="12105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MK.MN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68141" y="3932243"/>
                <a:ext cx="871264" cy="726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𝑴𝑲</m:t>
                              </m:r>
                            </m:e>
                            <m:sup>
                              <m:r>
                                <a:rPr lang="en-US" sz="2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141" y="3932243"/>
                <a:ext cx="871264" cy="7261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2852057" y="1208314"/>
            <a:ext cx="6498772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26029" y="1166842"/>
                <a:ext cx="10297886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2: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14:m>
                  <m:oMath xmlns:m="http://schemas.openxmlformats.org/officeDocument/2006/math">
                    <m:r>
                      <a:rPr lang="en-US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MNK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M,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KI = 9cm; NI = 16cm.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MI, MN.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E, F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lượt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chân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en-US" sz="3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MK , MN. Cm: ME.MK = MF.MN .</a:t>
                </a:r>
              </a:p>
              <a:p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9" y="1166842"/>
                <a:ext cx="10297886" cy="4524315"/>
              </a:xfrm>
              <a:prstGeom prst="rect">
                <a:avLst/>
              </a:prstGeom>
              <a:blipFill>
                <a:blip r:embed="rId2"/>
                <a:stretch>
                  <a:fillRect l="-1895" r="-2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759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61" y="0"/>
            <a:ext cx="5055610" cy="30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2471" y="0"/>
                <a:ext cx="6519529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𝑀𝑁𝐾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M 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MI: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MI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IK.IN (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9.16 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 = 12 (cm)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NI.NK (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16.(16+9)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NM = 20 (cm)</a:t>
                </a:r>
                <a:endParaRPr lang="en-US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471" y="0"/>
                <a:ext cx="6519529" cy="3108543"/>
              </a:xfrm>
              <a:prstGeom prst="rect">
                <a:avLst/>
              </a:prstGeom>
              <a:blipFill>
                <a:blip r:embed="rId3"/>
                <a:stretch>
                  <a:fillRect l="-1964" t="-1961" r="-655" b="-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72471" y="3234060"/>
                <a:ext cx="6200340" cy="3246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𝑀𝐼𝐾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I,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IE: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ME.MK (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htl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(1)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𝑀𝐼𝑁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𝑣𝑢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ô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𝑛𝑔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ạ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đườ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𝑛𝑔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𝑐𝑎𝑜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𝐼𝐹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Symbol" panose="05050102010706020507" pitchFamily="18" charset="2"/>
                  <a:buChar char="Þ"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</a:t>
                </a:r>
                <a:r>
                  <a:rPr lang="en-US" sz="28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MF.MN (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htl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(2)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=&gt; ME.MK = MF.MN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471" y="3234060"/>
                <a:ext cx="6200340" cy="3246530"/>
              </a:xfrm>
              <a:prstGeom prst="rect">
                <a:avLst/>
              </a:prstGeom>
              <a:blipFill>
                <a:blip r:embed="rId4"/>
                <a:stretch>
                  <a:fillRect l="-2065" b="-4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3">
                <a:extLst>
                  <a:ext uri="{FF2B5EF4-FFF2-40B4-BE49-F238E27FC236}">
                    <a16:creationId xmlns:a16="http://schemas.microsoft.com/office/drawing/2014/main" id="{7A2F7979-BC3F-4493-8768-3DA8077BE1F6}"/>
                  </a:ext>
                </a:extLst>
              </p:cNvPr>
              <p:cNvSpPr txBox="1"/>
              <p:nvPr/>
            </p:nvSpPr>
            <p:spPr>
              <a:xfrm>
                <a:off x="540661" y="3234060"/>
                <a:ext cx="4669971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b="1" u="sng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2: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14:m>
                  <m:oMath xmlns:m="http://schemas.openxmlformats.org/officeDocument/2006/math"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MNK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MI.</a:t>
                </a:r>
              </a:p>
              <a:p>
                <a:pPr algn="just"/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KI = 9cm; NI = 16cm.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đoạn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MI, MN.</a:t>
                </a:r>
              </a:p>
              <a:p>
                <a:pPr algn="just"/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E, F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chân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MK , MN. </a:t>
                </a:r>
              </a:p>
              <a:p>
                <a:pPr algn="just"/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Cm: ME.MK = MF.MN .</a:t>
                </a:r>
              </a:p>
              <a:p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3">
                <a:extLst>
                  <a:ext uri="{FF2B5EF4-FFF2-40B4-BE49-F238E27FC236}">
                    <a16:creationId xmlns:a16="http://schemas.microsoft.com/office/drawing/2014/main" id="{7A2F7979-BC3F-4493-8768-3DA8077BE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61" y="3234060"/>
                <a:ext cx="4669971" cy="3970318"/>
              </a:xfrm>
              <a:prstGeom prst="rect">
                <a:avLst/>
              </a:prstGeom>
              <a:blipFill>
                <a:blip r:embed="rId5"/>
                <a:stretch>
                  <a:fillRect l="-2872" t="-1843" r="-2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029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9CAFFF2-3E0F-4C2A-8B7C-9F2A11394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0"/>
            <a:ext cx="10551844" cy="94677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Cho 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DEF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vuông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tại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D.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Điền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vào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chỗ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“…”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chỉnh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solidFill>
                  <a:srgbClr val="171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F0FDD73C-4049-40DC-9DF6-B11BFA449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175" y="1968012"/>
            <a:ext cx="5143838" cy="2603987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D19A0A5-7E73-4B08-9352-9722C403A071}"/>
              </a:ext>
            </a:extLst>
          </p:cNvPr>
          <p:cNvSpPr txBox="1"/>
          <p:nvPr/>
        </p:nvSpPr>
        <p:spPr>
          <a:xfrm>
            <a:off x="1771288" y="1698171"/>
            <a:ext cx="25799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a) Sin E = ….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7C439982-ED3C-41E4-99BD-5F57A23DF240}"/>
                  </a:ext>
                </a:extLst>
              </p:cNvPr>
              <p:cNvSpPr txBox="1"/>
              <p:nvPr/>
            </p:nvSpPr>
            <p:spPr>
              <a:xfrm>
                <a:off x="3581400" y="1520112"/>
                <a:ext cx="693602" cy="95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𝐷𝐹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7C439982-ED3C-41E4-99BD-5F57A23DF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520112"/>
                <a:ext cx="693602" cy="9536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CFFB0107-F6A1-4FD8-A42A-843733A19971}"/>
                  </a:ext>
                </a:extLst>
              </p:cNvPr>
              <p:cNvSpPr txBox="1"/>
              <p:nvPr/>
            </p:nvSpPr>
            <p:spPr>
              <a:xfrm>
                <a:off x="4275002" y="1691013"/>
                <a:ext cx="143691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𝑐𝑜𝑠𝐹</m:t>
                      </m:r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CFFB0107-F6A1-4FD8-A42A-843733A19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02" y="1691013"/>
                <a:ext cx="1436914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1C3DBF8-1134-4EFF-B6D9-F15C54052CFF}"/>
              </a:ext>
            </a:extLst>
          </p:cNvPr>
          <p:cNvSpPr txBox="1"/>
          <p:nvPr/>
        </p:nvSpPr>
        <p:spPr>
          <a:xfrm>
            <a:off x="1771288" y="2989246"/>
            <a:ext cx="25799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b) tan E = ….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B30DD23A-51F9-4A16-AF93-1DC4C89E82F1}"/>
                  </a:ext>
                </a:extLst>
              </p:cNvPr>
              <p:cNvSpPr txBox="1"/>
              <p:nvPr/>
            </p:nvSpPr>
            <p:spPr>
              <a:xfrm>
                <a:off x="3665402" y="2798691"/>
                <a:ext cx="525598" cy="95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𝐷𝐹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𝐷𝐸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B30DD23A-51F9-4A16-AF93-1DC4C89E8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402" y="2798691"/>
                <a:ext cx="525598" cy="953659"/>
              </a:xfrm>
              <a:prstGeom prst="rect">
                <a:avLst/>
              </a:prstGeom>
              <a:blipFill>
                <a:blip r:embed="rId5"/>
                <a:stretch>
                  <a:fillRect r="-16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CD2C1927-8DFF-4C71-9AB6-4132833A4A85}"/>
                  </a:ext>
                </a:extLst>
              </p:cNvPr>
              <p:cNvSpPr txBox="1"/>
              <p:nvPr/>
            </p:nvSpPr>
            <p:spPr>
              <a:xfrm>
                <a:off x="4275002" y="3004876"/>
                <a:ext cx="143691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𝑐𝑜𝑡𝐹</m:t>
                      </m:r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CD2C1927-8DFF-4C71-9AB6-4132833A4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02" y="3004876"/>
                <a:ext cx="143691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B96A2A7C-B7CF-400B-BC2C-D64E4CD5B73E}"/>
              </a:ext>
            </a:extLst>
          </p:cNvPr>
          <p:cNvSpPr txBox="1"/>
          <p:nvPr/>
        </p:nvSpPr>
        <p:spPr>
          <a:xfrm>
            <a:off x="1771288" y="4322813"/>
            <a:ext cx="25799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c) cos E = ….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A783BAFF-94AC-4967-B375-5CCD8B787144}"/>
                  </a:ext>
                </a:extLst>
              </p:cNvPr>
              <p:cNvSpPr txBox="1"/>
              <p:nvPr/>
            </p:nvSpPr>
            <p:spPr>
              <a:xfrm>
                <a:off x="3581400" y="4173512"/>
                <a:ext cx="609600" cy="95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A783BAFF-94AC-4967-B375-5CCD8B787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173512"/>
                <a:ext cx="609600" cy="9536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745520F-01A1-44F2-8FEC-75733EEB450B}"/>
                  </a:ext>
                </a:extLst>
              </p:cNvPr>
              <p:cNvSpPr txBox="1"/>
              <p:nvPr/>
            </p:nvSpPr>
            <p:spPr>
              <a:xfrm>
                <a:off x="4275002" y="4322813"/>
                <a:ext cx="143691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𝑠𝑖𝑛𝐹</m:t>
                      </m:r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745520F-01A1-44F2-8FEC-75733EEB4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02" y="4322813"/>
                <a:ext cx="1436914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F659E00-1D49-486C-8B8A-A584D96CDFC0}"/>
              </a:ext>
            </a:extLst>
          </p:cNvPr>
          <p:cNvSpPr txBox="1"/>
          <p:nvPr/>
        </p:nvSpPr>
        <p:spPr>
          <a:xfrm>
            <a:off x="1771288" y="5559230"/>
            <a:ext cx="25799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d) cot E = ….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33018897-510F-400B-A86C-8B4025E2C800}"/>
                  </a:ext>
                </a:extLst>
              </p:cNvPr>
              <p:cNvSpPr txBox="1"/>
              <p:nvPr/>
            </p:nvSpPr>
            <p:spPr>
              <a:xfrm>
                <a:off x="3530872" y="5414280"/>
                <a:ext cx="609600" cy="953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33018897-510F-400B-A86C-8B4025E2C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872" y="5414280"/>
                <a:ext cx="609600" cy="953659"/>
              </a:xfrm>
              <a:prstGeom prst="rect">
                <a:avLst/>
              </a:prstGeom>
              <a:blipFill>
                <a:blip r:embed="rId9"/>
                <a:stretch>
                  <a:fillRect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27A7CD71-4943-48CC-ADC0-C901621B863B}"/>
                  </a:ext>
                </a:extLst>
              </p:cNvPr>
              <p:cNvSpPr txBox="1"/>
              <p:nvPr/>
            </p:nvSpPr>
            <p:spPr>
              <a:xfrm>
                <a:off x="4351202" y="5570566"/>
                <a:ext cx="143691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𝑡𝑎𝑛𝐹</m:t>
                      </m:r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27A7CD71-4943-48CC-ADC0-C901621B8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02" y="5570566"/>
                <a:ext cx="1436914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06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79509" y="1164772"/>
                <a:ext cx="9772261" cy="2482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600" b="1" u="sng" dirty="0">
                    <a:solidFill>
                      <a:srgbClr val="0731B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Bài 4: 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600" b="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𝐷𝐸𝐹</m:t>
                    </m:r>
                    <m:r>
                      <a:rPr lang="en-US" sz="3600" b="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vuông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tại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D,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= 3cm, EF = 5cm.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lượng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góc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E,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suy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lượng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góc</a:t>
                </a:r>
                <a:r>
                  <a:rPr lang="en-US" sz="36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 .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509" y="1164772"/>
                <a:ext cx="9772261" cy="2482667"/>
              </a:xfrm>
              <a:prstGeom prst="rect">
                <a:avLst/>
              </a:prstGeom>
              <a:blipFill>
                <a:blip r:embed="rId2"/>
                <a:stretch>
                  <a:fillRect l="-1996" r="-3119" b="-8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8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534" y="255133"/>
            <a:ext cx="2460620" cy="343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97928" y="281666"/>
                <a:ext cx="5818415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 err="1"/>
                  <a:t>Xét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600" dirty="0"/>
                  <a:t>DEF </a:t>
                </a:r>
                <a:r>
                  <a:rPr lang="en-US" sz="2600" dirty="0" err="1"/>
                  <a:t>vuông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tại</a:t>
                </a:r>
                <a:r>
                  <a:rPr lang="en-US" sz="2600" dirty="0"/>
                  <a:t> D: (1) </a:t>
                </a:r>
              </a:p>
              <a:p>
                <a:r>
                  <a:rPr lang="en-US" sz="2600" dirty="0"/>
                  <a:t>Ta </a:t>
                </a:r>
                <a:r>
                  <a:rPr lang="en-US" sz="2600" dirty="0" err="1"/>
                  <a:t>có</a:t>
                </a:r>
                <a:r>
                  <a:rPr lang="en-US" sz="2600" dirty="0"/>
                  <a:t>: DE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+DF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= EF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(</a:t>
                </a:r>
                <a:r>
                  <a:rPr lang="en-US" sz="2600" dirty="0" err="1"/>
                  <a:t>Pitago</a:t>
                </a:r>
                <a:r>
                  <a:rPr lang="en-US" sz="2600" dirty="0"/>
                  <a:t>)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600" dirty="0"/>
                  <a:t>3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  + DF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= 5</a:t>
                </a:r>
                <a:r>
                  <a:rPr lang="en-US" sz="2600" baseline="30000" dirty="0"/>
                  <a:t>2</a:t>
                </a:r>
                <a:endParaRPr lang="en-US" sz="2600" dirty="0"/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600" dirty="0"/>
                  <a:t>DF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 = 16</a:t>
                </a:r>
              </a:p>
              <a:p>
                <a:pPr marL="285750" indent="-285750">
                  <a:buFont typeface="Symbol" panose="05050102010706020507" pitchFamily="18" charset="2"/>
                  <a:buChar char="Þ"/>
                </a:pPr>
                <a:r>
                  <a:rPr lang="en-US" sz="2600" dirty="0"/>
                  <a:t>DF   = 4 (cm)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928" y="281666"/>
                <a:ext cx="5818415" cy="2092881"/>
              </a:xfrm>
              <a:prstGeom prst="rect">
                <a:avLst/>
              </a:prstGeom>
              <a:blipFill>
                <a:blip r:embed="rId3"/>
                <a:stretch>
                  <a:fillRect l="-1992" t="-3198" b="-6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7928" y="2559937"/>
            <a:ext cx="5143807" cy="401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2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190" y="1251857"/>
            <a:ext cx="2775857" cy="351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536675" y="216827"/>
            <a:ext cx="6513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3600" dirty="0">
                <a:solidFill>
                  <a:srgbClr val="0731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204857" y="1757200"/>
                <a:ext cx="4430486" cy="3401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a/ sin</a:t>
                </a:r>
                <a:r>
                  <a:rPr lang="en-US" sz="3000" baseline="30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cos</a:t>
                </a:r>
                <a:r>
                  <a:rPr lang="en-US" sz="3000" baseline="30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3000" i="1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b/ </a:t>
                </a:r>
                <a:r>
                  <a:rPr lang="en-US" sz="30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sin(90</a:t>
                </a:r>
                <a:r>
                  <a:rPr lang="en-US" sz="3000" baseline="30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</a:t>
                </a: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c/ sin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000" dirty="0" err="1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3000" dirty="0">
                  <a:solidFill>
                    <a:srgbClr val="0731B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d/ tan</a:t>
                </a:r>
                <a14:m>
                  <m:oMath xmlns:m="http://schemas.openxmlformats.org/officeDocument/2006/math">
                    <m:r>
                      <a:rPr lang="en-US" sz="3000" i="1" smtClean="0">
                        <a:solidFill>
                          <a:srgbClr val="0731B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000" dirty="0">
                    <a:solidFill>
                      <a:srgbClr val="0731B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731B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731B9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4000" b="0" i="1" smtClean="0">
                            <a:solidFill>
                              <a:srgbClr val="0731B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731B9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4000" b="0" i="1" smtClean="0">
                            <a:solidFill>
                              <a:srgbClr val="0731B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en-US" sz="3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57" y="1757200"/>
                <a:ext cx="4430486" cy="3401252"/>
              </a:xfrm>
              <a:prstGeom prst="rect">
                <a:avLst/>
              </a:prstGeom>
              <a:blipFill>
                <a:blip r:embed="rId3"/>
                <a:stretch>
                  <a:fillRect l="-3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9889673" y="2538551"/>
            <a:ext cx="12464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91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736" y="409222"/>
            <a:ext cx="4324350" cy="4438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27511" y="1670974"/>
            <a:ext cx="35121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sin35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sin35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000" b="1" dirty="0">
              <a:solidFill>
                <a:srgbClr val="171A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7511" y="2793813"/>
            <a:ext cx="29064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tan23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.cot23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000" b="1" dirty="0">
              <a:solidFill>
                <a:srgbClr val="171A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1600" y="3879695"/>
            <a:ext cx="33310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cos</a:t>
            </a:r>
            <a:r>
              <a:rPr lang="en-US" sz="3000" b="1" baseline="30000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09831" y="1709625"/>
            <a:ext cx="6928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3997" y="2832464"/>
            <a:ext cx="6928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88309" y="3918346"/>
            <a:ext cx="8616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171A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US" sz="3000" dirty="0">
              <a:solidFill>
                <a:srgbClr val="171A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9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  <p:bldP spid="3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1140</TotalTime>
  <Words>616</Words>
  <Application>Microsoft Office PowerPoint</Application>
  <PresentationFormat>Màn hình rộng</PresentationFormat>
  <Paragraphs>68</Paragraphs>
  <Slides>12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Century Gothic</vt:lpstr>
      <vt:lpstr>Symbol</vt:lpstr>
      <vt:lpstr>Times New Roman</vt:lpstr>
      <vt:lpstr>Wingdings 3</vt:lpstr>
      <vt:lpstr>Wisp</vt:lpstr>
      <vt:lpstr>Bản trình bày PowerPoint</vt:lpstr>
      <vt:lpstr>Bản trình bày PowerPoint</vt:lpstr>
      <vt:lpstr>Bản trình bày PowerPoint</vt:lpstr>
      <vt:lpstr>Bản trình bày PowerPoint</vt:lpstr>
      <vt:lpstr>Bài 3: Cho DEF vuông tại D. Điền vào chỗ “…” để hoàn chỉnh các tỉ số lượng giác sau: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Hương Phan</cp:lastModifiedBy>
  <cp:revision>34</cp:revision>
  <dcterms:created xsi:type="dcterms:W3CDTF">2021-08-30T07:12:33Z</dcterms:created>
  <dcterms:modified xsi:type="dcterms:W3CDTF">2021-10-07T14:57:24Z</dcterms:modified>
</cp:coreProperties>
</file>